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78" r:id="rId3"/>
    <p:sldId id="279" r:id="rId4"/>
    <p:sldId id="288" r:id="rId5"/>
    <p:sldId id="289" r:id="rId6"/>
    <p:sldId id="256" r:id="rId7"/>
    <p:sldId id="257" r:id="rId8"/>
    <p:sldId id="287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58" r:id="rId17"/>
    <p:sldId id="259" r:id="rId18"/>
    <p:sldId id="260" r:id="rId19"/>
    <p:sldId id="263" r:id="rId20"/>
    <p:sldId id="261" r:id="rId21"/>
    <p:sldId id="262" r:id="rId22"/>
    <p:sldId id="264" r:id="rId23"/>
    <p:sldId id="26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6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755232"/>
          </a:xfrm>
        </p:spPr>
        <p:txBody>
          <a:bodyPr>
            <a:normAutofit/>
          </a:bodyPr>
          <a:lstStyle/>
          <a:p>
            <a:pPr marL="0" indent="432000" algn="just">
              <a:lnSpc>
                <a:spcPct val="110000"/>
              </a:lnSpc>
              <a:buNone/>
            </a:pPr>
            <a:r>
              <a:rPr lang="kk-KZ" b="1" i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жамылғысының беріктілігі</a:t>
            </a:r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көліктер құралдарынан келетін жүктемелер және табиғи климаттық жағдайлардың өзгеруінен пайда болатын кернеулер мен деформацияларға жол жамылғысының қарсыласуы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32000" algn="just">
              <a:lnSpc>
                <a:spcPct val="110000"/>
              </a:lnSpc>
              <a:buNone/>
            </a:pPr>
            <a:r>
              <a:rPr lang="kk-KZ" sz="2400" b="1" i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Беріктілікті бағалау негізгі көрсеткіші</a:t>
            </a:r>
            <a:r>
              <a:rPr lang="kk-KZ" sz="2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 деректі беріктілік коэффициенті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саналады: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="1" baseline="-25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з.пр</a:t>
            </a:r>
            <a:r>
              <a:rPr lang="ru-RU" sz="2800" b="1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[Е</a:t>
            </a:r>
            <a:r>
              <a:rPr lang="ru-RU" sz="2800" b="1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/ Е</a:t>
            </a:r>
            <a:r>
              <a:rPr lang="ru-RU" sz="2800" b="1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≥1</a:t>
            </a:r>
            <a:endParaRPr lang="ru-RU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52128"/>
          </a:xfrm>
        </p:spPr>
        <p:txBody>
          <a:bodyPr>
            <a:noAutofit/>
          </a:bodyPr>
          <a:lstStyle/>
          <a:p>
            <a:pPr algn="ctr"/>
            <a:r>
              <a:rPr lang="kk-KZ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ЖАМЫЛҒЫСЫНЫҢ БЕРІКТІЛІГІ ЖӘНЕ ОЛАРДЫ АНЫҚТАУ ТӘСІЛДЕРІ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5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1219200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kk-KZ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5.1.1 – кесте – жол жамылғысы беріктілік коэффициенттерінің </a:t>
            </a:r>
            <a:r>
              <a:rPr lang="kk-KZ" sz="24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мәндері </a:t>
            </a:r>
            <a:r>
              <a:rPr lang="kk-KZ" sz="24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СН РК </a:t>
            </a:r>
            <a:r>
              <a:rPr lang="kk-KZ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kk-KZ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kk-KZ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-200</a:t>
            </a:r>
            <a:r>
              <a:rPr lang="kk-KZ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6, таблица 6.1)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" y="2708920"/>
            <a:ext cx="8694420" cy="198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64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9617" y="332656"/>
            <a:ext cx="8229600" cy="63418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5.2.1 – кесте – Бөлшектеп тексеру үшін телімдер таңдау кезегі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637233"/>
              </p:ext>
            </p:extLst>
          </p:nvPr>
        </p:nvGraphicFramePr>
        <p:xfrm>
          <a:off x="633977" y="1124744"/>
          <a:ext cx="7920879" cy="51240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6546">
                  <a:extLst>
                    <a:ext uri="{9D8B030D-6E8A-4147-A177-3AD203B41FA5}">
                      <a16:colId xmlns:a16="http://schemas.microsoft.com/office/drawing/2014/main" val="3088606289"/>
                    </a:ext>
                  </a:extLst>
                </a:gridCol>
                <a:gridCol w="6124333">
                  <a:extLst>
                    <a:ext uri="{9D8B030D-6E8A-4147-A177-3AD203B41FA5}">
                      <a16:colId xmlns:a16="http://schemas.microsoft.com/office/drawing/2014/main" val="547144721"/>
                    </a:ext>
                  </a:extLst>
                </a:gridCol>
              </a:tblGrid>
              <a:tr h="249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Телім кезегі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Төсеме жүру бөлігінің жағдайы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054953"/>
                  </a:ext>
                </a:extLst>
              </a:tr>
              <a:tr h="1044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Көлденең қима қатты бұрмаланған. Беріктілік сипатынан пайда болған ақаулар ауданы 80 %-ға дейін. Төсемеде жарықшақтар торлары, шөгулер, сынулар мен ойықтардың көптеген мөлшері. Жол жамылғысы бұзылу алдынды.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436733"/>
                  </a:ext>
                </a:extLst>
              </a:tr>
              <a:tr h="1044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жамылғысы төсемесінің көлденең қимасы бұрмаланған. Беріктілік сипатынан пайда болған ақаулар ауданы 60 %-ға дейін. Төсемеде жарықшақтар торлары, шөгулер, сынулар мен ойықтар тартылған. Көлденең жарықшақтар арақашықтықтары 4 м.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492872"/>
                  </a:ext>
                </a:extLst>
              </a:tr>
              <a:tr h="11894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Көлденең қима бүлінген. Төсемеде беріктілік сипатынан пайда болған ақаулар (жарықшақтар торлары, жиі жарықшақтар). Көлденең жарықшақтар арақашықтықтары 4...10 м. Тапталған жолақта бойлық жарықшықтар. Беріктілік сипатынан пайда болған ақаулар ауданы 30 %-ға дейін. Төсемеде ойықтар, жамаулар және 30 мм-ден терең жолтабандар кездеседі.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36755"/>
                  </a:ext>
                </a:extLst>
              </a:tr>
              <a:tr h="77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Жүру бөлігі төсемесінде 10...15 м. сайын жеке жарықшақтар. Беріктілік сипатынан пайда болған ақаулар ауданы 10 %-ға дейін. Әр жерде ойықтар кездеседі.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081762"/>
                  </a:ext>
                </a:extLst>
              </a:tr>
              <a:tr h="77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Жүру бөлігі төсемесінде 20 м. сайын жеке жарықшақтар. Беріктілік сипатынан пайда болған ақаулар ауданы 5 %-ға дейін. Көлденең қима бүлінбеген.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670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21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5776" y="1196752"/>
            <a:ext cx="3993261" cy="10206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536" y="3140968"/>
            <a:ext cx="8424936" cy="259917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мұнда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нормативті жүктеме арқылы берілетін орташа меншікті қысым, Па (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нормативті жүктемелердің барлық топтары үшін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0,60 МПа);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нормативті жүктеме келетін дөңгелек ізіне сәйкес шеңбер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диаметр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жүктеме тобы үшін (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кН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0,37 (0,33) м,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жүктеме тобы үшін (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110 кН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0,39 (0,34) м,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жүктеме тобы үшін (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130 кН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0,42 (0,37) м (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жақша ішіндегі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мәні – тоқтап тұрған автомобильдер үшін, жақшасыз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қозғалыстағы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нормативті жүктеме әсерінен жол жамылғысының серпімді майысуы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м;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Пуассон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коэффициенті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жол жамылғылары үшін –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0,3.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604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4437112"/>
            <a:ext cx="8477572" cy="12268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5.3.1 – сурет – ХАДИ жол прессі: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тіреуіш (кронштейн); 2 – автомобиль шанағы; 3 – домкрат; 4 – диномометр; 5 – дөңгелек қатты штамп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68760"/>
            <a:ext cx="8343900" cy="232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615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8033099" cy="4725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99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4149080"/>
            <a:ext cx="8820472" cy="16312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kk-KZ" sz="2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Рис.1 Схема длиннобазового рычажного прогибомера:</a:t>
            </a:r>
            <a:endParaRPr lang="ru-RU" sz="2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– клиновидная опорная подкладка; 2 – кронштейн, 3 – индикатор, 4 – измерительное плечо рычага; 5 – опорная часть; 6 – закрепительные болты; 7 – ребра жесткости; 8 – грузовое плечорычага; 9 – колесо автомобиля; 10 – измерительный штырь; 11 – подпятник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Админ\AppData\Local\Temp\Rar$EXa0.759\Том 2\index_files\x7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916832"/>
            <a:ext cx="2687479" cy="1658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D:\раб стол 2017 весна\диагностика\media\image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4779935" cy="17155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9652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221088"/>
            <a:ext cx="8229600" cy="2232248"/>
          </a:xfrm>
          <a:solidFill>
            <a:schemeClr val="accent2"/>
          </a:solidFill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kk-KZ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5.3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Рычажный прогибомер МАДИ - ЦНИЛ: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- вид сбоку; б - вид сверху;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пробка; 2 - стойка для индикатора; 3 - индикатор; 4 - держатель индикатора; 5 - швеллер; 6 - заднее плечо рычага; 7 - подъемные винты; 8 - соединительная муфта; 9 - опорный винт; 10 - стяжной болт; 11 - переднее плечо рычага; 12 - измерительная игла; 13 - винт, закрепляющий иглу; 14 - подпятник, предохраняющий врезание измерительной иглы в дорожное покрытие; 15 - поперечная опорная балка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рычажный прогибомер, рычажный прогибомер МАДИ - ЦНИЛ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81304"/>
            <a:ext cx="7126224" cy="39397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2797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187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измерений применяют установку, вклю­чающую: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гибкий штамп с нагрузкой 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± 0,5 кН, эквивалент­ным диаметром отпечатка на покрытии дорожной одежды 33 ± 3 см и давлением в колесе 0,6 ± 0,05 мПа;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прогибомер длиннобазовый типа ПД, с диапазоном из­мерения прогибов 20 мм, погрешностью измерения 0,02 мм;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 часового типа, с диапазоном измерения до 10 мм, ценой деления 0,01 мм;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термометр ртутный стеклянный, с диапазоном измере­ния 55 °С, ценой деления 1 °С;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рулетку измерительную металлическую;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манометр шинный ручного пользования, с диапазоном измерения 1,0 МПа, ценой деления 0,01 мПа;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глицерин;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воду.</a:t>
            </a:r>
          </a:p>
          <a:p>
            <a:pPr marL="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296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4753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проведению измерений.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границы характерных участков — длины характерных участков следует принимать протяженностью от 0,5 до 3 км.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с помощью рулетки местоположение точек измерения упругого прогиба на характерном участке – рас­стояние между испытываемыми точками должно быть не бо­лее 50 м.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гибкий штамп на точку измерения упругого прогиба.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отверстие в покрытии глубиной 3...4 см на рас­стоянии не более 1 м от точки измерения, заполнить его сме­сью воды и глицерина 3:1, вставить термометр, снять пока­зания температуры и занести в таблицу (табл. 4.3).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5119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1044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измерений.</a:t>
            </a: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опору прогибомера по центру между спа­ренными колесами гибкого штампа.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опорную подкладку под стержень индика­тора часового типа таким образом, чтобы показания на шкале были в пределах 0,2...0,7 мм.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Выдержать автомобиль на точке до тех пор, пока отсчет по индикатору (</a:t>
            </a:r>
            <a:r>
              <a:rPr lang="en-US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не будет изменяться.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отсчета зафиксировать с точностью до 0,01 мм и занести показания в таблицу (табл. 4.3).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Продвинуть автомобиль вперед на расстояние не менее 5 м.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Дождаться, пока отсчет по индикатору (</a:t>
            </a:r>
            <a:r>
              <a:rPr lang="en-US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после съезда автомобиля с точки не будет изменяться, значение его зафик­сировать и занести показания в таблицу (табл. 4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.3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3480" y="4695783"/>
            <a:ext cx="698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ts val="12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ru-RU" sz="16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для записи результатов измерений прогибов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5301208"/>
            <a:ext cx="8053769" cy="10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5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568010"/>
            <a:ext cx="8229600" cy="18029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4.6.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Схема проведения испытания динамическим методом: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жесткий штамп;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 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гибкий штамп;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груз;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амортизатор;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штамп;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траверса; 5 – устройство для регистрации величины упругого прогиба;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устройство для регистрации нагрузки; 7 – устройство управления процессом, регистрации результа­тов измерений и их записи;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устройство регистрации температуры по­крытия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ДИНАМИЧЕСКИЙ МЕТОЛ ИЗМЕРЕНИЯ УПРУГОГО ПРОГИБА (УДН)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75656" y="1667296"/>
            <a:ext cx="5940425" cy="263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4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913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измерений применяют установку, вклю­чающую: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гибкий штамп с эквивалентным диаметром отпечатка в ди­намике 37 ± 1 см и давлением в колесе 0,6 ± 0,05 МПа или же­сткий штамп с диаметром 33 ± 1 см с нагрузкой 50 ± 0,5 кН;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управления процессом, регистрации резуль­татов измерений и их записи;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устройство создания и измерения величины нагрузки;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измерения упругих прогибов с диапазоном измерения 2 мм и точностью 0,02 мм;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рабочее программное обеспечение;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измерения расстояния с точностью до 2 %;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измерения температуры покрытия с диапа­зоном измерения 55 °С и точностью 1 °С;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манометр шинный ручного пользования (для гибкого штам­па) с диапазоном измерения 1 МПа, ценой деления 0,01 МПа;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глицерин;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воду.</a:t>
            </a:r>
          </a:p>
        </p:txBody>
      </p:sp>
    </p:spTree>
    <p:extLst>
      <p:ext uri="{BB962C8B-B14F-4D97-AF65-F5344CB8AC3E}">
        <p14:creationId xmlns:p14="http://schemas.microsoft.com/office/powerpoint/2010/main" val="3153181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измерений.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Опустить штамп на испытываемую точку.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Настроить оборудование на требуемую величину на­грузки путем пробного сбрасывания груза на штамп.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три измерения упругого прогиба в одной точке.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Проконтролировать результаты записанных измерений.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284984"/>
            <a:ext cx="801357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ts val="1200"/>
              </a:lnSpc>
            </a:pP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Century Schoolbook" panose="02040604050505020304" pitchFamily="18" charset="0"/>
              </a:rPr>
              <a:t>Таблица 4.4</a:t>
            </a:r>
            <a:endParaRPr lang="ru-RU" sz="1600" i="1" dirty="0">
              <a:latin typeface="Century Schoolbook" panose="02040604050505020304" pitchFamily="18" charset="0"/>
              <a:ea typeface="Calibri" panose="020F0502020204030204" pitchFamily="34" charset="0"/>
              <a:cs typeface="Century Schoolbook" panose="020406040505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Century Schoolbook" panose="02040604050505020304" pitchFamily="18" charset="0"/>
              </a:rPr>
              <a:t>Форма для фиксации результатов измерений упругого прогиба динамическим методом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437112"/>
            <a:ext cx="7980998" cy="102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917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длиннобазовый прогибомер, или балка Бенкельмана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ПД-2.5);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дефлектограф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Lacroix;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SPA (Seismic Pavement Analizer);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Dynaflect, Road Rater;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дефлектометр падающего груза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(PWD, Falling Weight Deflectometer);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УДН, УДН-НК;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ДИНА-ЗМ;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TSD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Traffic Speed Deflectometer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ДЛЯ ОЦЕНКИ ПРОЧНОСТИ </a:t>
            </a:r>
            <a:r>
              <a:rPr lang="ru-RU" sz="2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ДОРОЖНЫХ </a:t>
            </a:r>
            <a:r>
              <a:rPr lang="ru-RU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ОДЕЖД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437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СТ РК 1279-2004.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Дороги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автомобильные и аэродромы.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Методы определения шероховатости дорожного покрытия и коэффициента сцепления колес автомобиля с дорожным покрытием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»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Астана: Госстандарт РК, 2004.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0150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437112"/>
            <a:ext cx="8229600" cy="165888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6.1 – сурет – Төсеме бетінің кедір-бұдырлық түрлері және олардың көрсеткіштері: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а-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біркелкі;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б –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бұдырланған;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макро кедір-бұдырлық;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микро кедір-бұдырлық;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z –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дөңестіктің биіктігі;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h –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ойыс тереңдігі;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l –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кедір-бұдырлықтар арасы;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 α –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ұшының бұрышы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7324725" cy="2457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1235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45" y="1485900"/>
            <a:ext cx="790575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5366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1" i="1" dirty="0">
                <a:effectLst/>
                <a:latin typeface="Times New Roman" pitchFamily="18" charset="0"/>
                <a:cs typeface="Times New Roman" pitchFamily="18" charset="0"/>
              </a:rPr>
              <a:t>Бақылау құралдары және қосымша жабдықтар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укл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6" t="58913" r="75354" b="12088"/>
          <a:stretch>
            <a:fillRect/>
          </a:stretch>
        </p:blipFill>
        <p:spPr bwMode="auto">
          <a:xfrm>
            <a:off x="2828924" y="1485900"/>
            <a:ext cx="3894460" cy="43337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8420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>
                <a:effectLst/>
                <a:latin typeface="Times New Roman" pitchFamily="18" charset="0"/>
                <a:cs typeface="Times New Roman" pitchFamily="18" charset="0"/>
              </a:rPr>
              <a:t>Өлшеу жұмыстарын жүргізу реті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age00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383" y="1700808"/>
            <a:ext cx="4573715" cy="2588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869154"/>
            <a:ext cx="2628900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8782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kk-KZ" dirty="0"/>
              <a:t>сынақ  жұмыстары жүргізілетін телімнің толық атауы және оның техникалық эксплуатациялық сипаттариалары;  </a:t>
            </a:r>
            <a:endParaRPr lang="ru-RU" dirty="0"/>
          </a:p>
          <a:p>
            <a:pPr lvl="0"/>
            <a:r>
              <a:rPr lang="kk-KZ" dirty="0"/>
              <a:t>сыналатын телім ұзындығы; </a:t>
            </a:r>
            <a:endParaRPr lang="ru-RU" dirty="0"/>
          </a:p>
          <a:p>
            <a:pPr lvl="0"/>
            <a:r>
              <a:rPr lang="kk-KZ" dirty="0"/>
              <a:t>сынақ жүргізілген күн мен уақыт; </a:t>
            </a:r>
            <a:r>
              <a:rPr lang="ru-RU" dirty="0"/>
              <a:t>  </a:t>
            </a:r>
          </a:p>
          <a:p>
            <a:pPr lvl="0"/>
            <a:r>
              <a:rPr lang="kk-KZ" dirty="0"/>
              <a:t>табиғи шарттар</a:t>
            </a:r>
            <a:r>
              <a:rPr lang="ru-RU" dirty="0"/>
              <a:t>; </a:t>
            </a:r>
          </a:p>
          <a:p>
            <a:pPr lvl="0"/>
            <a:r>
              <a:rPr lang="kk-KZ" dirty="0"/>
              <a:t>жол жамылғысы төсемесінің түрі</a:t>
            </a:r>
            <a:r>
              <a:rPr lang="ru-RU" dirty="0"/>
              <a:t>; </a:t>
            </a:r>
          </a:p>
          <a:p>
            <a:pPr lvl="0"/>
            <a:r>
              <a:rPr lang="kk-KZ" dirty="0"/>
              <a:t>төсеме бетінің жағдайы (кірленеуі, тазалау мүмкінділігі) </a:t>
            </a:r>
            <a:endParaRPr lang="ru-RU" dirty="0"/>
          </a:p>
          <a:p>
            <a:pPr lvl="0"/>
            <a:r>
              <a:rPr lang="kk-KZ" dirty="0"/>
              <a:t>төсемеде бар бүлінулер түрлері;  </a:t>
            </a:r>
            <a:endParaRPr lang="ru-RU" dirty="0"/>
          </a:p>
          <a:p>
            <a:pPr lvl="0"/>
            <a:r>
              <a:rPr lang="kk-KZ" dirty="0"/>
              <a:t>жолтабан болуы</a:t>
            </a:r>
            <a:r>
              <a:rPr lang="ru-RU" dirty="0"/>
              <a:t>; </a:t>
            </a:r>
          </a:p>
          <a:p>
            <a:pPr lvl="0"/>
            <a:r>
              <a:rPr lang="kk-KZ" dirty="0"/>
              <a:t>бойлық еңістік мәні</a:t>
            </a:r>
            <a:r>
              <a:rPr lang="ru-RU" dirty="0"/>
              <a:t>; </a:t>
            </a:r>
          </a:p>
          <a:p>
            <a:pPr lvl="0"/>
            <a:r>
              <a:rPr lang="kk-KZ" dirty="0"/>
              <a:t> ілініс коэффициентінің мәні</a:t>
            </a:r>
            <a:r>
              <a:rPr lang="ru-RU" dirty="0"/>
              <a:t>; </a:t>
            </a:r>
          </a:p>
          <a:p>
            <a:r>
              <a:rPr lang="ru-RU" dirty="0"/>
              <a:t> </a:t>
            </a:r>
            <a:r>
              <a:rPr lang="kk-KZ" dirty="0"/>
              <a:t>кедір-бұдырлықтың орташа тереңдігі.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b="1" i="1" dirty="0" smtClean="0">
                <a:effectLst/>
                <a:latin typeface="Times New Roman" pitchFamily="18" charset="0"/>
                <a:cs typeface="Times New Roman" pitchFamily="18" charset="0"/>
              </a:rPr>
              <a:t>Сынақ </a:t>
            </a:r>
            <a:r>
              <a:rPr lang="kk-KZ" b="1" i="1" dirty="0">
                <a:effectLst/>
                <a:latin typeface="Times New Roman" pitchFamily="18" charset="0"/>
                <a:cs typeface="Times New Roman" pitchFamily="18" charset="0"/>
              </a:rPr>
              <a:t>нәтижелерін тапсыру реті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130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875331"/>
            <a:ext cx="4777740" cy="520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400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908720"/>
            <a:ext cx="6703695" cy="484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1932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212</TotalTime>
  <Words>1375</Words>
  <Application>Microsoft Office PowerPoint</Application>
  <PresentationFormat>Экран (4:3)</PresentationFormat>
  <Paragraphs>107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Calibri</vt:lpstr>
      <vt:lpstr>Century Schoolbook</vt:lpstr>
      <vt:lpstr>Constantia</vt:lpstr>
      <vt:lpstr>Symbol</vt:lpstr>
      <vt:lpstr>Times New Roman</vt:lpstr>
      <vt:lpstr>Wingdings 2</vt:lpstr>
      <vt:lpstr>Бумажная</vt:lpstr>
      <vt:lpstr>ЖОЛ ЖАМЫЛҒЫСЫНЫҢ БЕРІКТІЛІГІ ЖӘНЕ ОЛАРДЫ АНЫҚТАУ ТӘСІЛДЕРІ </vt:lpstr>
      <vt:lpstr>5.1.1 – кесте – жол жамылғысы беріктілік коэффициенттерінің мәндері (СН РК 3.03-19-2006, таблица 6.1)</vt:lpstr>
      <vt:lpstr> 5.2.1 – кесте – Бөлшектеп тексеру үшін телімдер таңдау кезегі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ДИНАМИЧЕСКИЙ МЕТОЛ ИЗМЕРЕНИЯ УПРУГОГО ПРОГИБА (УДН)</vt:lpstr>
      <vt:lpstr>Презентация PowerPoint</vt:lpstr>
      <vt:lpstr>Презентация PowerPoint</vt:lpstr>
      <vt:lpstr>УСТАНОВКИ ДЛЯ ОЦЕНКИ ПРОЧНОСТИ  ДОРОЖНЫХ ОДЕЖД </vt:lpstr>
      <vt:lpstr>Презентация PowerPoint</vt:lpstr>
      <vt:lpstr>Презентация PowerPoint</vt:lpstr>
      <vt:lpstr>Презентация PowerPoint</vt:lpstr>
      <vt:lpstr>Бақылау құралдары және қосымша жабдықтар</vt:lpstr>
      <vt:lpstr>Өлшеу жұмыстарын жүргізу реті</vt:lpstr>
      <vt:lpstr>Сынақ нәтижелерін тапсыру реті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Bakytbek</cp:lastModifiedBy>
  <cp:revision>20</cp:revision>
  <dcterms:created xsi:type="dcterms:W3CDTF">2017-02-13T16:11:35Z</dcterms:created>
  <dcterms:modified xsi:type="dcterms:W3CDTF">2018-03-02T04:15:30Z</dcterms:modified>
</cp:coreProperties>
</file>